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9"/>
  </p:notesMasterIdLst>
  <p:handoutMasterIdLst>
    <p:handoutMasterId r:id="rId10"/>
  </p:handoutMasterIdLst>
  <p:sldIdLst>
    <p:sldId id="2021" r:id="rId3"/>
    <p:sldId id="2029" r:id="rId4"/>
    <p:sldId id="2011" r:id="rId5"/>
    <p:sldId id="2027" r:id="rId6"/>
    <p:sldId id="2023" r:id="rId7"/>
    <p:sldId id="2026" r:id="rId8"/>
  </p:sldIdLst>
  <p:sldSz cx="12192000" cy="6858000"/>
  <p:notesSz cx="6797675" cy="9928225"/>
  <p:embeddedFontLst>
    <p:embeddedFont>
      <p:font typeface="Golos Text" panose="020B0503020202020204" pitchFamily="34" charset="0"/>
      <p:regular r:id="rId11"/>
      <p:bold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Open Sans" panose="020B0604020202020204" charset="0"/>
      <p:regular r:id="rId15"/>
    </p:embeddedFont>
    <p:embeddedFont>
      <p:font typeface="Roboto Condensed" panose="020B0604020202020204" charset="0"/>
      <p:regular r:id="rId16"/>
      <p:bold r:id="rId17"/>
      <p:italic r:id="rId18"/>
      <p:boldItalic r:id="rId19"/>
    </p:embeddedFont>
    <p:embeddedFont>
      <p:font typeface="Open Sans Light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794"/>
    <a:srgbClr val="0049C0"/>
    <a:srgbClr val="0058E6"/>
    <a:srgbClr val="00A6E6"/>
    <a:srgbClr val="00B0F0"/>
    <a:srgbClr val="0990FF"/>
    <a:srgbClr val="009ADA"/>
    <a:srgbClr val="0064CB"/>
    <a:srgbClr val="008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7684" autoAdjust="0"/>
  </p:normalViewPr>
  <p:slideViewPr>
    <p:cSldViewPr snapToObjects="1">
      <p:cViewPr varScale="1">
        <p:scale>
          <a:sx n="112" d="100"/>
          <a:sy n="112" d="100"/>
        </p:scale>
        <p:origin x="540" y="108"/>
      </p:cViewPr>
      <p:guideLst>
        <p:guide pos="2275"/>
        <p:guide pos="755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>
            <a:off x="803412" y="1124744"/>
            <a:ext cx="10981220" cy="54726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4CB"/>
                </a:solidFill>
              </a:rPr>
              <a:t>Управление Федеральной налоговой службы по г. Севастополю</a:t>
            </a: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порядке предоставления уведомлений с 01.01.2024 и исключению возможности применения платежных </a:t>
            </a:r>
            <a:r>
              <a:rPr lang="ru-RU" b="1" dirty="0" smtClean="0">
                <a:solidFill>
                  <a:srgbClr val="FF0000"/>
                </a:solidFill>
              </a:rPr>
              <a:t>поручений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Главный государственный налоговый инспектор отдела урегулирования состояния расчетов с бюджетом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Волкова Наталья Александровна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22.11.2023 года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6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11949" r="39800"/>
          <a:stretch/>
        </p:blipFill>
        <p:spPr bwMode="auto">
          <a:xfrm>
            <a:off x="1163452" y="994612"/>
            <a:ext cx="435581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9" t="9589" r="39631"/>
          <a:stretch/>
        </p:blipFill>
        <p:spPr bwMode="auto">
          <a:xfrm>
            <a:off x="7068107" y="984571"/>
            <a:ext cx="3827503" cy="55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7648" y="188640"/>
            <a:ext cx="6137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УВЕДОМЛЕНИЕ ОБ ИСЧИСЛЕННЫХ СУММАХ</a:t>
            </a:r>
          </a:p>
        </p:txBody>
      </p:sp>
    </p:spTree>
    <p:extLst>
      <p:ext uri="{BB962C8B-B14F-4D97-AF65-F5344CB8AC3E}">
        <p14:creationId xmlns:p14="http://schemas.microsoft.com/office/powerpoint/2010/main" val="102903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ЗАВЕРШЕНИЕ ПЕРЕХОДНОГО ПЕРИОДА, СВЯЗАННОГО С ВНЕДРЕНИЕМ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ЕНС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0" name="Поле 3">
            <a:extLst>
              <a:ext uri="{FF2B5EF4-FFF2-40B4-BE49-F238E27FC236}">
                <a16:creationId xmlns="" xmlns:a16="http://schemas.microsoft.com/office/drawing/2014/main" id="{D8C0D504-ABD8-4064-9EC1-266E7D2B907D}"/>
              </a:ext>
            </a:extLst>
          </p:cNvPr>
          <p:cNvSpPr txBox="1"/>
          <p:nvPr/>
        </p:nvSpPr>
        <p:spPr bwMode="auto">
          <a:xfrm>
            <a:off x="1875489" y="1218293"/>
            <a:ext cx="1785777" cy="432792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 lIns="0" tIns="0" rIns="0" bIns="0" rtlCol="0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Rubik Light" panose="020B0604020202020204" charset="-79"/>
              </a:rPr>
              <a:t>2023 год</a:t>
            </a:r>
            <a:endParaRPr lang="ru-RU" sz="2000" b="1" dirty="0">
              <a:solidFill>
                <a:prstClr val="white"/>
              </a:solidFill>
              <a:latin typeface="Golos Text" panose="020B0503020202020204" pitchFamily="34" charset="0"/>
              <a:ea typeface="Golos Text" panose="020B0503020202020204" pitchFamily="34" charset="0"/>
              <a:cs typeface="Rubik Light" panose="020B0604020202020204" charset="-79"/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="" xmlns:a16="http://schemas.microsoft.com/office/drawing/2014/main" id="{03512539-5A39-46F0-B5CC-7010B58FA6B3}"/>
              </a:ext>
            </a:extLst>
          </p:cNvPr>
          <p:cNvSpPr/>
          <p:nvPr/>
        </p:nvSpPr>
        <p:spPr>
          <a:xfrm>
            <a:off x="706297" y="1875400"/>
            <a:ext cx="4093559" cy="1188132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>
              <a:spcAft>
                <a:spcPts val="600"/>
              </a:spcAft>
            </a:pPr>
            <a:endParaRPr lang="ru-RU" sz="14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 декабря 2023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заканчивается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переходный период, связанный с внедрением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ЕНС </a:t>
            </a:r>
            <a:endParaRPr lang="ru-RU" sz="9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9951" y="3325140"/>
            <a:ext cx="3769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Уплата авансовых платежей, вместо подачи уведомлений</a:t>
            </a:r>
          </a:p>
          <a:p>
            <a:endParaRPr lang="ru-RU" sz="1400" b="1" dirty="0">
              <a:solidFill>
                <a:schemeClr val="tx1">
                  <a:lumMod val="75000"/>
                </a:schemeClr>
              </a:solidFill>
              <a:latin typeface="Roboto" panose="020B0604020202020204" pitchFamily="2" charset="0"/>
            </a:endParaRPr>
          </a:p>
          <a:p>
            <a:r>
              <a:rPr lang="ru-RU" sz="1000" b="1" dirty="0">
                <a:solidFill>
                  <a:schemeClr val="tx1">
                    <a:lumMod val="75000"/>
                  </a:schemeClr>
                </a:solidFill>
              </a:rPr>
              <a:t>п. 12 ст. 4 Федерального закона от 14.07.2022 № 263-ФЗ</a:t>
            </a: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Умножение 13"/>
          <p:cNvSpPr/>
          <p:nvPr/>
        </p:nvSpPr>
        <p:spPr>
          <a:xfrm>
            <a:off x="709209" y="3302440"/>
            <a:ext cx="288032" cy="353175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89951" y="4664776"/>
            <a:ext cx="39755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870450" algn="l"/>
                <a:tab pos="6860540" algn="l"/>
                <a:tab pos="7687309" algn="l"/>
              </a:tabLst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Пени за ошибки в уведомлениях не начисляются если на ЕНС достаточно средств для погашения обязанности по уплате налогов. </a:t>
            </a:r>
          </a:p>
          <a:p>
            <a:endParaRPr lang="ru-RU" sz="1400" b="1" dirty="0">
              <a:solidFill>
                <a:schemeClr val="tx1">
                  <a:lumMod val="75000"/>
                </a:schemeClr>
              </a:solidFill>
              <a:latin typeface="Roboto" panose="020B0604020202020204" pitchFamily="2" charset="0"/>
            </a:endParaRPr>
          </a:p>
          <a:p>
            <a:pPr>
              <a:spcAft>
                <a:spcPts val="600"/>
              </a:spcAft>
            </a:pPr>
            <a:r>
              <a:rPr lang="ru-RU" sz="1000" b="1" dirty="0">
                <a:solidFill>
                  <a:schemeClr val="tx1">
                    <a:lumMod val="75000"/>
                  </a:schemeClr>
                </a:solidFill>
              </a:rPr>
              <a:t>Постановление Правительства Российской Федерации от 29.03.2023 № 500 </a:t>
            </a:r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Умножение 15"/>
          <p:cNvSpPr/>
          <p:nvPr/>
        </p:nvSpPr>
        <p:spPr>
          <a:xfrm>
            <a:off x="709209" y="4642076"/>
            <a:ext cx="288032" cy="353175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е 3">
            <a:extLst>
              <a:ext uri="{FF2B5EF4-FFF2-40B4-BE49-F238E27FC236}">
                <a16:creationId xmlns="" xmlns:a16="http://schemas.microsoft.com/office/drawing/2014/main" id="{D8C0D504-ABD8-4064-9EC1-266E7D2B907D}"/>
              </a:ext>
            </a:extLst>
          </p:cNvPr>
          <p:cNvSpPr txBox="1"/>
          <p:nvPr/>
        </p:nvSpPr>
        <p:spPr bwMode="auto">
          <a:xfrm>
            <a:off x="7972671" y="1216412"/>
            <a:ext cx="1785777" cy="432792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 lIns="0" tIns="0" rIns="0" bIns="0" rtlCol="0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Rubik Light" panose="020B0604020202020204" charset="-79"/>
              </a:rPr>
              <a:t>2024 год</a:t>
            </a:r>
            <a:endParaRPr lang="ru-RU" sz="2000" b="1" dirty="0">
              <a:solidFill>
                <a:prstClr val="white"/>
              </a:solidFill>
              <a:latin typeface="Golos Text" panose="020B0503020202020204" pitchFamily="34" charset="0"/>
              <a:ea typeface="Golos Text" panose="020B0503020202020204" pitchFamily="34" charset="0"/>
              <a:cs typeface="Rubik Light" panose="020B0604020202020204" charset="-79"/>
            </a:endParaRPr>
          </a:p>
        </p:txBody>
      </p:sp>
      <p:sp>
        <p:nvSpPr>
          <p:cNvPr id="18" name="Rectangle: Rounded Corners 5">
            <a:extLst>
              <a:ext uri="{FF2B5EF4-FFF2-40B4-BE49-F238E27FC236}">
                <a16:creationId xmlns="" xmlns:a16="http://schemas.microsoft.com/office/drawing/2014/main" id="{03512539-5A39-46F0-B5CC-7010B58FA6B3}"/>
              </a:ext>
            </a:extLst>
          </p:cNvPr>
          <p:cNvSpPr/>
          <p:nvPr/>
        </p:nvSpPr>
        <p:spPr>
          <a:xfrm>
            <a:off x="6660314" y="1837633"/>
            <a:ext cx="4410490" cy="1188132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>
              <a:spcAft>
                <a:spcPts val="600"/>
              </a:spcAft>
            </a:pPr>
            <a:endParaRPr lang="ru-RU" sz="9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769934"/>
              </p:ext>
            </p:extLst>
          </p:nvPr>
        </p:nvGraphicFramePr>
        <p:xfrm>
          <a:off x="6716314" y="4654453"/>
          <a:ext cx="454517" cy="480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0593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Blip>
                          <a:blip r:embed="rId3"/>
                        </a:buBlip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097236" y="4694425"/>
            <a:ext cx="4854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Автозаполнение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в учетных (бухгалтерских) системах и Личном кабинете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84085" y="3989598"/>
            <a:ext cx="4596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70450" algn="l"/>
                <a:tab pos="6860540" algn="l"/>
                <a:tab pos="7687309" algn="l"/>
              </a:tabLst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Для исключения ошибок, введены контрольные соотношения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88856" y="5447218"/>
            <a:ext cx="44751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70450" algn="l"/>
                <a:tab pos="6860540" algn="l"/>
                <a:tab pos="7687309" algn="l"/>
              </a:tabLst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Для ИП предусмотрено использование неквалифицированной электронной подписи, при отправке из Личного кабинета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3651"/>
              </p:ext>
            </p:extLst>
          </p:nvPr>
        </p:nvGraphicFramePr>
        <p:xfrm>
          <a:off x="6701577" y="4001096"/>
          <a:ext cx="454517" cy="467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7339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Blip>
                          <a:blip r:embed="rId3"/>
                        </a:buBlip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185780"/>
              </p:ext>
            </p:extLst>
          </p:nvPr>
        </p:nvGraphicFramePr>
        <p:xfrm>
          <a:off x="6722499" y="5405252"/>
          <a:ext cx="454517" cy="480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0593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Blip>
                          <a:blip r:embed="rId3"/>
                        </a:buBlip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838319" y="2116465"/>
            <a:ext cx="4191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1 января 2024 года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можно представлять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ТОЛЬКО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уведомление об исчисленных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налогах. 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57993" y="3359007"/>
            <a:ext cx="4798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Уведомление подается по форме, утверждённой приказом ФНС России от 02.11.2022 № ЕД -7-8-/1047@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89539"/>
              </p:ext>
            </p:extLst>
          </p:nvPr>
        </p:nvGraphicFramePr>
        <p:xfrm>
          <a:off x="6686864" y="3321725"/>
          <a:ext cx="454517" cy="467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7339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Blip>
                          <a:blip r:embed="rId3"/>
                        </a:buBlip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395554" y="1880828"/>
            <a:ext cx="4728338" cy="360040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3633" y="152636"/>
            <a:ext cx="6296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Ошибки в уведомлении и их последствия</a:t>
            </a:r>
            <a:endParaRPr lang="ru-RU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8262" y="1030394"/>
            <a:ext cx="321699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488"/>
              </a:spcAft>
              <a:buClr>
                <a:srgbClr val="01BCFF"/>
              </a:buClr>
              <a:buSzPct val="120000"/>
            </a:pPr>
            <a:r>
              <a:rPr lang="ru-RU" sz="2000" b="1" dirty="0" smtClean="0">
                <a:latin typeface="Golos Text" panose="020B0604020202020204" charset="0"/>
                <a:ea typeface="Golos Text" panose="020B0604020202020204" charset="0"/>
              </a:rPr>
              <a:t>Ошибка</a:t>
            </a:r>
            <a:endParaRPr lang="ru-RU" sz="2000" b="1" dirty="0">
              <a:latin typeface="Golos Text" panose="020B0604020202020204" charset="0"/>
              <a:ea typeface="Golos Text" panose="020B0604020202020204" charset="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="" xmlns:a16="http://schemas.microsoft.com/office/drawing/2014/main" id="{8A200135-F34D-B6B5-B99A-CB505BCFF190}"/>
              </a:ext>
            </a:extLst>
          </p:cNvPr>
          <p:cNvGrpSpPr/>
          <p:nvPr/>
        </p:nvGrpSpPr>
        <p:grpSpPr>
          <a:xfrm>
            <a:off x="433190" y="969842"/>
            <a:ext cx="333915" cy="445220"/>
            <a:chOff x="5817079" y="3057105"/>
            <a:chExt cx="557842" cy="743790"/>
          </a:xfrm>
          <a:solidFill>
            <a:srgbClr val="00B0F0"/>
          </a:solidFill>
        </p:grpSpPr>
        <p:sp>
          <p:nvSpPr>
            <p:cNvPr id="14" name="Freeform: Shape 9">
              <a:extLst>
                <a:ext uri="{FF2B5EF4-FFF2-40B4-BE49-F238E27FC236}">
                  <a16:creationId xmlns="" xmlns:a16="http://schemas.microsoft.com/office/drawing/2014/main" id="{E0434E13-9A99-115E-4151-3CBBF09A721D}"/>
                </a:ext>
              </a:extLst>
            </p:cNvPr>
            <p:cNvSpPr/>
            <p:nvPr/>
          </p:nvSpPr>
          <p:spPr>
            <a:xfrm>
              <a:off x="5956539" y="3327068"/>
              <a:ext cx="278922" cy="232440"/>
            </a:xfrm>
            <a:custGeom>
              <a:avLst/>
              <a:gdLst>
                <a:gd name="connsiteX0" fmla="*/ 4763 w 57150"/>
                <a:gd name="connsiteY0" fmla="*/ 0 h 47625"/>
                <a:gd name="connsiteX1" fmla="*/ 0 w 57150"/>
                <a:gd name="connsiteY1" fmla="*/ 4763 h 47625"/>
                <a:gd name="connsiteX2" fmla="*/ 4763 w 57150"/>
                <a:gd name="connsiteY2" fmla="*/ 9525 h 47625"/>
                <a:gd name="connsiteX3" fmla="*/ 52388 w 57150"/>
                <a:gd name="connsiteY3" fmla="*/ 9525 h 47625"/>
                <a:gd name="connsiteX4" fmla="*/ 57150 w 57150"/>
                <a:gd name="connsiteY4" fmla="*/ 4763 h 47625"/>
                <a:gd name="connsiteX5" fmla="*/ 52388 w 57150"/>
                <a:gd name="connsiteY5" fmla="*/ 0 h 47625"/>
                <a:gd name="connsiteX6" fmla="*/ 4763 w 57150"/>
                <a:gd name="connsiteY6" fmla="*/ 0 h 47625"/>
                <a:gd name="connsiteX7" fmla="*/ 0 w 57150"/>
                <a:gd name="connsiteY7" fmla="*/ 23813 h 47625"/>
                <a:gd name="connsiteX8" fmla="*/ 4763 w 57150"/>
                <a:gd name="connsiteY8" fmla="*/ 19050 h 47625"/>
                <a:gd name="connsiteX9" fmla="*/ 52388 w 57150"/>
                <a:gd name="connsiteY9" fmla="*/ 19050 h 47625"/>
                <a:gd name="connsiteX10" fmla="*/ 57150 w 57150"/>
                <a:gd name="connsiteY10" fmla="*/ 23813 h 47625"/>
                <a:gd name="connsiteX11" fmla="*/ 52388 w 57150"/>
                <a:gd name="connsiteY11" fmla="*/ 28575 h 47625"/>
                <a:gd name="connsiteX12" fmla="*/ 4763 w 57150"/>
                <a:gd name="connsiteY12" fmla="*/ 28575 h 47625"/>
                <a:gd name="connsiteX13" fmla="*/ 0 w 57150"/>
                <a:gd name="connsiteY13" fmla="*/ 23813 h 47625"/>
                <a:gd name="connsiteX14" fmla="*/ 0 w 57150"/>
                <a:gd name="connsiteY14" fmla="*/ 42863 h 47625"/>
                <a:gd name="connsiteX15" fmla="*/ 4763 w 57150"/>
                <a:gd name="connsiteY15" fmla="*/ 38100 h 47625"/>
                <a:gd name="connsiteX16" fmla="*/ 23813 w 57150"/>
                <a:gd name="connsiteY16" fmla="*/ 38100 h 47625"/>
                <a:gd name="connsiteX17" fmla="*/ 28575 w 57150"/>
                <a:gd name="connsiteY17" fmla="*/ 42863 h 47625"/>
                <a:gd name="connsiteX18" fmla="*/ 23813 w 57150"/>
                <a:gd name="connsiteY18" fmla="*/ 47625 h 47625"/>
                <a:gd name="connsiteX19" fmla="*/ 4763 w 57150"/>
                <a:gd name="connsiteY19" fmla="*/ 47625 h 47625"/>
                <a:gd name="connsiteX20" fmla="*/ 0 w 57150"/>
                <a:gd name="connsiteY20" fmla="*/ 4286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47625">
                  <a:moveTo>
                    <a:pt x="4763" y="0"/>
                  </a:moveTo>
                  <a:cubicBezTo>
                    <a:pt x="2132" y="0"/>
                    <a:pt x="0" y="2132"/>
                    <a:pt x="0" y="4763"/>
                  </a:cubicBezTo>
                  <a:cubicBezTo>
                    <a:pt x="0" y="7393"/>
                    <a:pt x="2132" y="9525"/>
                    <a:pt x="4763" y="9525"/>
                  </a:cubicBezTo>
                  <a:lnTo>
                    <a:pt x="52388" y="9525"/>
                  </a:lnTo>
                  <a:cubicBezTo>
                    <a:pt x="55018" y="9525"/>
                    <a:pt x="57150" y="7393"/>
                    <a:pt x="57150" y="4763"/>
                  </a:cubicBezTo>
                  <a:cubicBezTo>
                    <a:pt x="57150" y="2132"/>
                    <a:pt x="55018" y="0"/>
                    <a:pt x="52388" y="0"/>
                  </a:cubicBezTo>
                  <a:lnTo>
                    <a:pt x="4763" y="0"/>
                  </a:lnTo>
                  <a:close/>
                  <a:moveTo>
                    <a:pt x="0" y="23813"/>
                  </a:moveTo>
                  <a:cubicBezTo>
                    <a:pt x="0" y="21182"/>
                    <a:pt x="2132" y="19050"/>
                    <a:pt x="4763" y="19050"/>
                  </a:cubicBezTo>
                  <a:lnTo>
                    <a:pt x="52388" y="19050"/>
                  </a:lnTo>
                  <a:cubicBezTo>
                    <a:pt x="55018" y="19050"/>
                    <a:pt x="57150" y="21182"/>
                    <a:pt x="57150" y="23813"/>
                  </a:cubicBezTo>
                  <a:cubicBezTo>
                    <a:pt x="57150" y="26443"/>
                    <a:pt x="55018" y="28575"/>
                    <a:pt x="52388" y="28575"/>
                  </a:cubicBezTo>
                  <a:lnTo>
                    <a:pt x="4763" y="28575"/>
                  </a:lnTo>
                  <a:cubicBezTo>
                    <a:pt x="2132" y="28575"/>
                    <a:pt x="0" y="26443"/>
                    <a:pt x="0" y="23813"/>
                  </a:cubicBezTo>
                  <a:close/>
                  <a:moveTo>
                    <a:pt x="0" y="42863"/>
                  </a:moveTo>
                  <a:cubicBezTo>
                    <a:pt x="0" y="40232"/>
                    <a:pt x="2132" y="38100"/>
                    <a:pt x="4763" y="38100"/>
                  </a:cubicBezTo>
                  <a:lnTo>
                    <a:pt x="23813" y="38100"/>
                  </a:lnTo>
                  <a:cubicBezTo>
                    <a:pt x="26443" y="38100"/>
                    <a:pt x="28575" y="40232"/>
                    <a:pt x="28575" y="42863"/>
                  </a:cubicBezTo>
                  <a:cubicBezTo>
                    <a:pt x="28575" y="45493"/>
                    <a:pt x="26443" y="47625"/>
                    <a:pt x="23813" y="47625"/>
                  </a:cubicBezTo>
                  <a:lnTo>
                    <a:pt x="4763" y="47625"/>
                  </a:lnTo>
                  <a:cubicBezTo>
                    <a:pt x="2132" y="47625"/>
                    <a:pt x="0" y="45493"/>
                    <a:pt x="0" y="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  <a:latin typeface="Golos Text"/>
              </a:endParaRPr>
            </a:p>
          </p:txBody>
        </p:sp>
        <p:sp>
          <p:nvSpPr>
            <p:cNvPr id="15" name="Freeform: Shape 10">
              <a:extLst>
                <a:ext uri="{FF2B5EF4-FFF2-40B4-BE49-F238E27FC236}">
                  <a16:creationId xmlns="" xmlns:a16="http://schemas.microsoft.com/office/drawing/2014/main" id="{D52F6436-8056-BFFB-E4C4-65915C7C264C}"/>
                </a:ext>
              </a:extLst>
            </p:cNvPr>
            <p:cNvSpPr/>
            <p:nvPr/>
          </p:nvSpPr>
          <p:spPr>
            <a:xfrm>
              <a:off x="5817079" y="3057105"/>
              <a:ext cx="557842" cy="743790"/>
            </a:xfrm>
            <a:custGeom>
              <a:avLst/>
              <a:gdLst>
                <a:gd name="connsiteX0" fmla="*/ 71438 w 114300"/>
                <a:gd name="connsiteY0" fmla="*/ 0 h 152400"/>
                <a:gd name="connsiteX1" fmla="*/ 19050 w 114300"/>
                <a:gd name="connsiteY1" fmla="*/ 0 h 152400"/>
                <a:gd name="connsiteX2" fmla="*/ 0 w 114300"/>
                <a:gd name="connsiteY2" fmla="*/ 19050 h 152400"/>
                <a:gd name="connsiteX3" fmla="*/ 0 w 114300"/>
                <a:gd name="connsiteY3" fmla="*/ 133350 h 152400"/>
                <a:gd name="connsiteX4" fmla="*/ 19050 w 114300"/>
                <a:gd name="connsiteY4" fmla="*/ 152400 h 152400"/>
                <a:gd name="connsiteX5" fmla="*/ 95250 w 114300"/>
                <a:gd name="connsiteY5" fmla="*/ 152400 h 152400"/>
                <a:gd name="connsiteX6" fmla="*/ 114300 w 114300"/>
                <a:gd name="connsiteY6" fmla="*/ 133350 h 152400"/>
                <a:gd name="connsiteX7" fmla="*/ 114300 w 114300"/>
                <a:gd name="connsiteY7" fmla="*/ 42863 h 152400"/>
                <a:gd name="connsiteX8" fmla="*/ 71438 w 114300"/>
                <a:gd name="connsiteY8" fmla="*/ 0 h 152400"/>
                <a:gd name="connsiteX9" fmla="*/ 71438 w 114300"/>
                <a:gd name="connsiteY9" fmla="*/ 9525 h 152400"/>
                <a:gd name="connsiteX10" fmla="*/ 71438 w 114300"/>
                <a:gd name="connsiteY10" fmla="*/ 28575 h 152400"/>
                <a:gd name="connsiteX11" fmla="*/ 85725 w 114300"/>
                <a:gd name="connsiteY11" fmla="*/ 42863 h 152400"/>
                <a:gd name="connsiteX12" fmla="*/ 104775 w 114300"/>
                <a:gd name="connsiteY12" fmla="*/ 42863 h 152400"/>
                <a:gd name="connsiteX13" fmla="*/ 104775 w 114300"/>
                <a:gd name="connsiteY13" fmla="*/ 133350 h 152400"/>
                <a:gd name="connsiteX14" fmla="*/ 95250 w 114300"/>
                <a:gd name="connsiteY14" fmla="*/ 142875 h 152400"/>
                <a:gd name="connsiteX15" fmla="*/ 19050 w 114300"/>
                <a:gd name="connsiteY15" fmla="*/ 142875 h 152400"/>
                <a:gd name="connsiteX16" fmla="*/ 9525 w 114300"/>
                <a:gd name="connsiteY16" fmla="*/ 133350 h 152400"/>
                <a:gd name="connsiteX17" fmla="*/ 9525 w 114300"/>
                <a:gd name="connsiteY17" fmla="*/ 19050 h 152400"/>
                <a:gd name="connsiteX18" fmla="*/ 19050 w 114300"/>
                <a:gd name="connsiteY18" fmla="*/ 9525 h 152400"/>
                <a:gd name="connsiteX19" fmla="*/ 71438 w 114300"/>
                <a:gd name="connsiteY19" fmla="*/ 95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152400">
                  <a:moveTo>
                    <a:pt x="71438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95250" y="152400"/>
                  </a:lnTo>
                  <a:cubicBezTo>
                    <a:pt x="105771" y="152400"/>
                    <a:pt x="114300" y="143871"/>
                    <a:pt x="114300" y="133350"/>
                  </a:cubicBezTo>
                  <a:lnTo>
                    <a:pt x="114300" y="42863"/>
                  </a:lnTo>
                  <a:lnTo>
                    <a:pt x="71438" y="0"/>
                  </a:lnTo>
                  <a:close/>
                  <a:moveTo>
                    <a:pt x="71438" y="9525"/>
                  </a:moveTo>
                  <a:lnTo>
                    <a:pt x="71438" y="28575"/>
                  </a:lnTo>
                  <a:cubicBezTo>
                    <a:pt x="71438" y="36466"/>
                    <a:pt x="77834" y="42863"/>
                    <a:pt x="85725" y="42863"/>
                  </a:cubicBezTo>
                  <a:lnTo>
                    <a:pt x="104775" y="42863"/>
                  </a:lnTo>
                  <a:lnTo>
                    <a:pt x="104775" y="133350"/>
                  </a:lnTo>
                  <a:cubicBezTo>
                    <a:pt x="104775" y="138611"/>
                    <a:pt x="100511" y="142875"/>
                    <a:pt x="95250" y="142875"/>
                  </a:cubicBezTo>
                  <a:lnTo>
                    <a:pt x="19050" y="142875"/>
                  </a:lnTo>
                  <a:cubicBezTo>
                    <a:pt x="13789" y="142875"/>
                    <a:pt x="9525" y="138611"/>
                    <a:pt x="9525" y="133350"/>
                  </a:cubicBezTo>
                  <a:lnTo>
                    <a:pt x="9525" y="19050"/>
                  </a:lnTo>
                  <a:cubicBezTo>
                    <a:pt x="9525" y="13789"/>
                    <a:pt x="13789" y="9525"/>
                    <a:pt x="19050" y="9525"/>
                  </a:cubicBezTo>
                  <a:lnTo>
                    <a:pt x="71438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  <a:latin typeface="Golos Text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F00FB81-C3A1-0087-99FE-1741125B6FD7}"/>
              </a:ext>
            </a:extLst>
          </p:cNvPr>
          <p:cNvSpPr txBox="1"/>
          <p:nvPr/>
        </p:nvSpPr>
        <p:spPr>
          <a:xfrm>
            <a:off x="5187357" y="1030394"/>
            <a:ext cx="2079610" cy="5565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488"/>
              </a:spcAft>
              <a:buClr>
                <a:srgbClr val="01BCFF"/>
              </a:buClr>
              <a:buSzPct val="120000"/>
            </a:pPr>
            <a:r>
              <a:rPr lang="ru-RU" sz="2000" b="1" dirty="0">
                <a:latin typeface="Golos Text" panose="020B0604020202020204" charset="0"/>
                <a:ea typeface="Golos Text" panose="020B0604020202020204" charset="0"/>
              </a:rPr>
              <a:t>Последствия</a:t>
            </a:r>
          </a:p>
          <a:p>
            <a:pPr>
              <a:spcAft>
                <a:spcPts val="488"/>
              </a:spcAft>
            </a:pPr>
            <a:endParaRPr lang="ru-RU" sz="1200" b="1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1178" y="1820411"/>
            <a:ext cx="3301794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не указаны или указаны </a:t>
            </a:r>
            <a:r>
              <a:rPr lang="ru-RU" sz="1600" dirty="0">
                <a:solidFill>
                  <a:srgbClr val="FF0000"/>
                </a:solidFill>
                <a:latin typeface="Golos Text" panose="020B0604020202020204" charset="0"/>
                <a:ea typeface="Golos Text" panose="020B0604020202020204" charset="0"/>
              </a:rPr>
              <a:t>несуществующие</a:t>
            </a: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 обязательные реквизиты (КБК, </a:t>
            </a:r>
            <a:r>
              <a:rPr lang="ru-RU" sz="1600" dirty="0" smtClean="0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ОКТМО</a:t>
            </a:r>
            <a:r>
              <a:rPr lang="ru-RU" sz="1600" dirty="0" smtClean="0">
                <a:solidFill>
                  <a:srgbClr val="FF0000"/>
                </a:solidFill>
                <a:latin typeface="Golos Text" panose="020B0604020202020204" charset="0"/>
                <a:ea typeface="Golos Text" panose="020B0604020202020204" charset="0"/>
              </a:rPr>
              <a:t>(67000000,67300000</a:t>
            </a:r>
            <a:r>
              <a:rPr lang="ru-RU" sz="1600" dirty="0" smtClean="0">
                <a:latin typeface="Golos Text" panose="020B0604020202020204" charset="0"/>
                <a:ea typeface="Golos Text" panose="020B0604020202020204" charset="0"/>
              </a:rPr>
              <a:t>) </a:t>
            </a: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КПП, период и </a:t>
            </a:r>
            <a:r>
              <a:rPr lang="ru-RU" sz="1600" dirty="0" err="1">
                <a:latin typeface="Golos Text" panose="020B0604020202020204" charset="0"/>
                <a:ea typeface="Golos Text" panose="020B0604020202020204" charset="0"/>
              </a:rPr>
              <a:t>т.д</a:t>
            </a: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83684" y="4398247"/>
            <a:ext cx="33022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указаны неверные реквизиты (КБК, ОКТМО, КПП, период, сумма)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191689" y="1848599"/>
            <a:ext cx="330225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подать новое уведомление с корректными  реквизитами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29773" y="1839931"/>
            <a:ext cx="3443075" cy="176971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уведомление не пройдет контроль и не будет принято налоговым органом</a:t>
            </a:r>
          </a:p>
          <a:p>
            <a:pPr>
              <a:spcBef>
                <a:spcPts val="300"/>
              </a:spcBef>
              <a:buClr>
                <a:srgbClr val="01BCFF"/>
              </a:buClr>
              <a:buSzPct val="120000"/>
            </a:pP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деньги не будут распределены по бюджетам, что приведет к начислению пени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29773" y="4408706"/>
            <a:ext cx="3454023" cy="98488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сформируется начисление с неверными реквизитами, с последующим его погашением из ЕНП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91688" y="3465004"/>
            <a:ext cx="37369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«обнулить» старое уведомление (повторить реквизиты, а в сумме указать «0») и подать новое с верными реквизитами. Если ошибка в сумме повторите реквизиты, а в сумме указать верное значение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F00FB81-C3A1-0087-99FE-1741125B6FD7}"/>
              </a:ext>
            </a:extLst>
          </p:cNvPr>
          <p:cNvSpPr txBox="1"/>
          <p:nvPr/>
        </p:nvSpPr>
        <p:spPr>
          <a:xfrm>
            <a:off x="8778103" y="1040480"/>
            <a:ext cx="2564128" cy="5746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488"/>
              </a:spcAft>
              <a:buClr>
                <a:srgbClr val="01BCFF"/>
              </a:buClr>
              <a:buSzPct val="120000"/>
            </a:pPr>
            <a:r>
              <a:rPr lang="ru-RU" sz="2000" b="1" dirty="0">
                <a:latin typeface="Golos Text" panose="020B0604020202020204" charset="0"/>
                <a:ea typeface="Golos Text" panose="020B0604020202020204" charset="0"/>
              </a:rPr>
              <a:t>Что делать? </a:t>
            </a:r>
          </a:p>
          <a:p>
            <a:pPr>
              <a:spcAft>
                <a:spcPts val="488"/>
              </a:spcAft>
            </a:pPr>
            <a:endParaRPr lang="ru-RU" sz="1200" b="1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17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997212" y="6318324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64519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Уведомления с отрицательными значениями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344" y="1052736"/>
            <a:ext cx="2952328" cy="160043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1400">
                <a:latin typeface="Golos Text" panose="020B0604020202020204" charset="0"/>
                <a:ea typeface="Golos Text" panose="020B0604020202020204" charset="0"/>
              </a:rPr>
              <a:t>Такое уведомление подается только </a:t>
            </a:r>
            <a:r>
              <a:rPr lang="ru-RU" sz="1400" b="1">
                <a:latin typeface="Golos Text" panose="020B0604020202020204" charset="0"/>
                <a:ea typeface="Golos Text" panose="020B0604020202020204" charset="0"/>
              </a:rPr>
              <a:t>по УСН и НДФЛ по доходам от предпринимательской деятельности </a:t>
            </a:r>
            <a:r>
              <a:rPr lang="ru-RU" sz="1400">
                <a:latin typeface="Golos Text" panose="020B0604020202020204" charset="0"/>
                <a:ea typeface="Golos Text" panose="020B0604020202020204" charset="0"/>
              </a:rPr>
              <a:t>за полугодие и девять месяцев к их уменьшению.</a:t>
            </a: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9716" y="1052736"/>
            <a:ext cx="77408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Если авансовый платеж по налогу за отчетный период, рассчитанный нарастающим итогом, меньше его суммы за предыдущий период. При этом авансовый платеж за отчетный период к уменьшению не должен превышать ранее исчисленные суммы подлежащих уплате авансовых платежей. Такой платеж с отрицательным значением указывается в строке «Сумма налога, авансовых платежей по налогу, сбора, страховых взносов» уведомления.</a:t>
            </a:r>
          </a:p>
        </p:txBody>
      </p:sp>
      <p:sp>
        <p:nvSpPr>
          <p:cNvPr id="32" name="Rectangle 13">
            <a:extLst>
              <a:ext uri="{FF2B5EF4-FFF2-40B4-BE49-F238E27FC236}">
                <a16:creationId xmlns="" xmlns:a16="http://schemas.microsoft.com/office/drawing/2014/main" id="{AB973709-4A3A-3845-C3A1-52905640EC34}"/>
              </a:ext>
            </a:extLst>
          </p:cNvPr>
          <p:cNvSpPr/>
          <p:nvPr/>
        </p:nvSpPr>
        <p:spPr>
          <a:xfrm>
            <a:off x="3126" y="3687438"/>
            <a:ext cx="3104909" cy="3177408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Пример: налогоплательщик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Golos Text" panose="020B0604020202020204" charset="0"/>
                <a:ea typeface="Golos Text" panose="020B0604020202020204" charset="0"/>
              </a:rPr>
              <a:t>применяет УСН с объектом налогообложения в виде «доходы, уменьшенные на величину расходов».</a:t>
            </a:r>
            <a:endParaRPr lang="ru-RU" sz="2000" b="1" dirty="0">
              <a:solidFill>
                <a:srgbClr val="000000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75610"/>
              </p:ext>
            </p:extLst>
          </p:nvPr>
        </p:nvGraphicFramePr>
        <p:xfrm>
          <a:off x="3467708" y="3687437"/>
          <a:ext cx="8424936" cy="290991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135530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Период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Сумма аванса</a:t>
                      </a:r>
                    </a:p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нарастающим итогом с начала налогового периода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Срок сдачи уведомления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Сумма в уведомлении </a:t>
                      </a:r>
                    </a:p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по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строке 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04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1 квартал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100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28.04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100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  <a:tr h="518204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полугодие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400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28.07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300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04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9 месяцев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250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28.10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-150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9895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-25637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8244916" cy="76940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kern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Сроки уплаты и подачи уведомлений по НДФЛ в декабре 2023 года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97698" y="1890137"/>
            <a:ext cx="3177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Не позднее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25 </a:t>
            </a:r>
            <a:r>
              <a:rPr lang="ru-RU" sz="1600" b="1" dirty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СРОК ПОДАЧИ УВЕДОМЛЕНИЯ</a:t>
            </a:r>
          </a:p>
        </p:txBody>
      </p:sp>
      <p:grpSp>
        <p:nvGrpSpPr>
          <p:cNvPr id="14" name="Group 68">
            <a:extLst>
              <a:ext uri="{FF2B5EF4-FFF2-40B4-BE49-F238E27FC236}">
                <a16:creationId xmlns="" xmlns:a16="http://schemas.microsoft.com/office/drawing/2014/main" id="{F4A4C956-B97D-1D30-64AE-D781907B8C2B}"/>
              </a:ext>
            </a:extLst>
          </p:cNvPr>
          <p:cNvGrpSpPr/>
          <p:nvPr/>
        </p:nvGrpSpPr>
        <p:grpSpPr>
          <a:xfrm>
            <a:off x="920432" y="1946313"/>
            <a:ext cx="886213" cy="1215036"/>
            <a:chOff x="4467484" y="2318026"/>
            <a:chExt cx="1437637" cy="1800200"/>
          </a:xfrm>
          <a:solidFill>
            <a:schemeClr val="bg1"/>
          </a:solidFill>
        </p:grpSpPr>
        <p:sp>
          <p:nvSpPr>
            <p:cNvPr id="15" name="Rectangle: Folded Corner 14">
              <a:extLst>
                <a:ext uri="{FF2B5EF4-FFF2-40B4-BE49-F238E27FC236}">
                  <a16:creationId xmlns="" xmlns:a16="http://schemas.microsoft.com/office/drawing/2014/main" id="{635BC8A5-55C2-FAE7-EECD-9CC4CAA7C015}"/>
                </a:ext>
              </a:extLst>
            </p:cNvPr>
            <p:cNvSpPr/>
            <p:nvPr/>
          </p:nvSpPr>
          <p:spPr>
            <a:xfrm>
              <a:off x="4467484" y="2318026"/>
              <a:ext cx="1437637" cy="1800200"/>
            </a:xfrm>
            <a:prstGeom prst="foldedCorner">
              <a:avLst>
                <a:gd name="adj" fmla="val 26414"/>
              </a:avLst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44000" rtlCol="0" anchor="t"/>
            <a:lstStyle/>
            <a:p>
              <a:pPr algn="ctr"/>
              <a:r>
                <a:rPr lang="ru-RU" sz="700" b="1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УВЕДОМЛЕНИЕ</a:t>
              </a:r>
            </a:p>
            <a:p>
              <a:pPr algn="ctr"/>
              <a:r>
                <a:rPr lang="ru-RU" sz="700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НДФЛ</a:t>
              </a:r>
            </a:p>
          </p:txBody>
        </p:sp>
        <p:grpSp>
          <p:nvGrpSpPr>
            <p:cNvPr id="16" name="Group 23">
              <a:extLst>
                <a:ext uri="{FF2B5EF4-FFF2-40B4-BE49-F238E27FC236}">
                  <a16:creationId xmlns="" xmlns:a16="http://schemas.microsoft.com/office/drawing/2014/main" id="{640671B0-5557-6C92-225A-C884DA4DE932}"/>
                </a:ext>
              </a:extLst>
            </p:cNvPr>
            <p:cNvGrpSpPr/>
            <p:nvPr/>
          </p:nvGrpSpPr>
          <p:grpSpPr>
            <a:xfrm>
              <a:off x="4619836" y="2904746"/>
              <a:ext cx="1080120" cy="783454"/>
              <a:chOff x="4583832" y="2924944"/>
              <a:chExt cx="1080120" cy="472440"/>
            </a:xfrm>
            <a:grpFill/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45E755E6-2DED-2B60-133D-DF2A04D83F3F}"/>
                  </a:ext>
                </a:extLst>
              </p:cNvPr>
              <p:cNvCxnSpPr/>
              <p:nvPr/>
            </p:nvCxnSpPr>
            <p:spPr>
              <a:xfrm>
                <a:off x="4583832" y="292494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8">
                <a:extLst>
                  <a:ext uri="{FF2B5EF4-FFF2-40B4-BE49-F238E27FC236}">
                    <a16:creationId xmlns="" xmlns:a16="http://schemas.microsoft.com/office/drawing/2014/main" id="{65F4C4EE-9D63-92F8-A4C3-E80AB6E90EF1}"/>
                  </a:ext>
                </a:extLst>
              </p:cNvPr>
              <p:cNvCxnSpPr/>
              <p:nvPr/>
            </p:nvCxnSpPr>
            <p:spPr>
              <a:xfrm>
                <a:off x="4583832" y="3019432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9">
                <a:extLst>
                  <a:ext uri="{FF2B5EF4-FFF2-40B4-BE49-F238E27FC236}">
                    <a16:creationId xmlns="" xmlns:a16="http://schemas.microsoft.com/office/drawing/2014/main" id="{1F855F8E-91EA-11A1-29FB-B34EF0594DA4}"/>
                  </a:ext>
                </a:extLst>
              </p:cNvPr>
              <p:cNvCxnSpPr/>
              <p:nvPr/>
            </p:nvCxnSpPr>
            <p:spPr>
              <a:xfrm>
                <a:off x="4583832" y="3113920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20">
                <a:extLst>
                  <a:ext uri="{FF2B5EF4-FFF2-40B4-BE49-F238E27FC236}">
                    <a16:creationId xmlns="" xmlns:a16="http://schemas.microsoft.com/office/drawing/2014/main" id="{43226774-1A79-6B04-1079-24A939B542D6}"/>
                  </a:ext>
                </a:extLst>
              </p:cNvPr>
              <p:cNvCxnSpPr/>
              <p:nvPr/>
            </p:nvCxnSpPr>
            <p:spPr>
              <a:xfrm>
                <a:off x="4583832" y="3208408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1">
                <a:extLst>
                  <a:ext uri="{FF2B5EF4-FFF2-40B4-BE49-F238E27FC236}">
                    <a16:creationId xmlns="" xmlns:a16="http://schemas.microsoft.com/office/drawing/2014/main" id="{7E980682-5A55-14A7-77D6-E55CC0B0EB4E}"/>
                  </a:ext>
                </a:extLst>
              </p:cNvPr>
              <p:cNvCxnSpPr/>
              <p:nvPr/>
            </p:nvCxnSpPr>
            <p:spPr>
              <a:xfrm>
                <a:off x="4583832" y="3302896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2">
                <a:extLst>
                  <a:ext uri="{FF2B5EF4-FFF2-40B4-BE49-F238E27FC236}">
                    <a16:creationId xmlns="" xmlns:a16="http://schemas.microsoft.com/office/drawing/2014/main" id="{5ECCB866-C190-F6A4-AEC3-A7AD38E47531}"/>
                  </a:ext>
                </a:extLst>
              </p:cNvPr>
              <p:cNvCxnSpPr/>
              <p:nvPr/>
            </p:nvCxnSpPr>
            <p:spPr>
              <a:xfrm>
                <a:off x="4583832" y="339738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ctangle 39">
            <a:extLst>
              <a:ext uri="{FF2B5EF4-FFF2-40B4-BE49-F238E27FC236}">
                <a16:creationId xmlns="" xmlns:a16="http://schemas.microsoft.com/office/drawing/2014/main" id="{9D2E94DA-EF2F-4D93-D409-576029C88713}"/>
              </a:ext>
            </a:extLst>
          </p:cNvPr>
          <p:cNvSpPr/>
          <p:nvPr/>
        </p:nvSpPr>
        <p:spPr>
          <a:xfrm>
            <a:off x="34180" y="5886327"/>
            <a:ext cx="12192000" cy="98308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2023 году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можно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 подать уведомление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об исчисленных суммах по НДФЛ до истечения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12 декабря 2023</a:t>
            </a:r>
            <a:endParaRPr lang="ru-RU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22500" y="3888232"/>
            <a:ext cx="2527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Не позднее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28 </a:t>
            </a:r>
            <a:r>
              <a:rPr lang="ru-RU" sz="1600" b="1" dirty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СРОК </a:t>
            </a: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УПЛАТЫ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49232" y="3934052"/>
            <a:ext cx="2043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Не позднее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29 </a:t>
            </a:r>
            <a:r>
              <a:rPr lang="ru-RU" sz="1600" b="1" dirty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СРОК </a:t>
            </a: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УПЛАТЫ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6" name="Rectangle: Rounded Corners 5">
            <a:extLst>
              <a:ext uri="{FF2B5EF4-FFF2-40B4-BE49-F238E27FC236}">
                <a16:creationId xmlns="" xmlns:a16="http://schemas.microsoft.com/office/drawing/2014/main" id="{03512539-5A39-46F0-B5CC-7010B58FA6B3}"/>
              </a:ext>
            </a:extLst>
          </p:cNvPr>
          <p:cNvSpPr/>
          <p:nvPr/>
        </p:nvSpPr>
        <p:spPr>
          <a:xfrm>
            <a:off x="77139" y="1025391"/>
            <a:ext cx="2786404" cy="607519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23 ноября–22 декабря 2023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отчетный период</a:t>
            </a:r>
          </a:p>
        </p:txBody>
      </p:sp>
      <p:grpSp>
        <p:nvGrpSpPr>
          <p:cNvPr id="27" name="Group 68">
            <a:extLst>
              <a:ext uri="{FF2B5EF4-FFF2-40B4-BE49-F238E27FC236}">
                <a16:creationId xmlns="" xmlns:a16="http://schemas.microsoft.com/office/drawing/2014/main" id="{F4A4C956-B97D-1D30-64AE-D781907B8C2B}"/>
              </a:ext>
            </a:extLst>
          </p:cNvPr>
          <p:cNvGrpSpPr/>
          <p:nvPr/>
        </p:nvGrpSpPr>
        <p:grpSpPr>
          <a:xfrm>
            <a:off x="904153" y="3934052"/>
            <a:ext cx="886213" cy="1215036"/>
            <a:chOff x="4467484" y="2092645"/>
            <a:chExt cx="1437637" cy="1800200"/>
          </a:xfrm>
          <a:solidFill>
            <a:schemeClr val="bg1"/>
          </a:solidFill>
        </p:grpSpPr>
        <p:sp>
          <p:nvSpPr>
            <p:cNvPr id="28" name="Rectangle: Folded Corner 14">
              <a:extLst>
                <a:ext uri="{FF2B5EF4-FFF2-40B4-BE49-F238E27FC236}">
                  <a16:creationId xmlns="" xmlns:a16="http://schemas.microsoft.com/office/drawing/2014/main" id="{635BC8A5-55C2-FAE7-EECD-9CC4CAA7C015}"/>
                </a:ext>
              </a:extLst>
            </p:cNvPr>
            <p:cNvSpPr/>
            <p:nvPr/>
          </p:nvSpPr>
          <p:spPr>
            <a:xfrm>
              <a:off x="4467484" y="2092645"/>
              <a:ext cx="1437637" cy="1800200"/>
            </a:xfrm>
            <a:prstGeom prst="foldedCorner">
              <a:avLst>
                <a:gd name="adj" fmla="val 26414"/>
              </a:avLst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44000" rtlCol="0" anchor="t"/>
            <a:lstStyle/>
            <a:p>
              <a:pPr algn="ctr"/>
              <a:r>
                <a:rPr lang="ru-RU" sz="700" b="1" dirty="0" smtClean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УПЛАТА</a:t>
              </a:r>
              <a:endParaRPr lang="ru-RU" sz="7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endParaRPr>
            </a:p>
            <a:p>
              <a:pPr algn="ctr"/>
              <a:r>
                <a:rPr lang="ru-RU" sz="700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НДФЛ</a:t>
              </a:r>
            </a:p>
          </p:txBody>
        </p:sp>
        <p:grpSp>
          <p:nvGrpSpPr>
            <p:cNvPr id="29" name="Group 23">
              <a:extLst>
                <a:ext uri="{FF2B5EF4-FFF2-40B4-BE49-F238E27FC236}">
                  <a16:creationId xmlns="" xmlns:a16="http://schemas.microsoft.com/office/drawing/2014/main" id="{640671B0-5557-6C92-225A-C884DA4DE932}"/>
                </a:ext>
              </a:extLst>
            </p:cNvPr>
            <p:cNvGrpSpPr/>
            <p:nvPr/>
          </p:nvGrpSpPr>
          <p:grpSpPr>
            <a:xfrm>
              <a:off x="4619836" y="2904746"/>
              <a:ext cx="1080120" cy="783454"/>
              <a:chOff x="4583832" y="2924944"/>
              <a:chExt cx="1080120" cy="472440"/>
            </a:xfrm>
            <a:grpFill/>
          </p:grpSpPr>
          <p:cxnSp>
            <p:nvCxnSpPr>
              <p:cNvPr id="30" name="Straight Connector 16">
                <a:extLst>
                  <a:ext uri="{FF2B5EF4-FFF2-40B4-BE49-F238E27FC236}">
                    <a16:creationId xmlns="" xmlns:a16="http://schemas.microsoft.com/office/drawing/2014/main" id="{45E755E6-2DED-2B60-133D-DF2A04D83F3F}"/>
                  </a:ext>
                </a:extLst>
              </p:cNvPr>
              <p:cNvCxnSpPr/>
              <p:nvPr/>
            </p:nvCxnSpPr>
            <p:spPr>
              <a:xfrm>
                <a:off x="4583832" y="292494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8">
                <a:extLst>
                  <a:ext uri="{FF2B5EF4-FFF2-40B4-BE49-F238E27FC236}">
                    <a16:creationId xmlns="" xmlns:a16="http://schemas.microsoft.com/office/drawing/2014/main" id="{65F4C4EE-9D63-92F8-A4C3-E80AB6E90EF1}"/>
                  </a:ext>
                </a:extLst>
              </p:cNvPr>
              <p:cNvCxnSpPr/>
              <p:nvPr/>
            </p:nvCxnSpPr>
            <p:spPr>
              <a:xfrm>
                <a:off x="4583832" y="3019432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9">
                <a:extLst>
                  <a:ext uri="{FF2B5EF4-FFF2-40B4-BE49-F238E27FC236}">
                    <a16:creationId xmlns="" xmlns:a16="http://schemas.microsoft.com/office/drawing/2014/main" id="{1F855F8E-91EA-11A1-29FB-B34EF0594DA4}"/>
                  </a:ext>
                </a:extLst>
              </p:cNvPr>
              <p:cNvCxnSpPr/>
              <p:nvPr/>
            </p:nvCxnSpPr>
            <p:spPr>
              <a:xfrm>
                <a:off x="4583832" y="3113920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0">
                <a:extLst>
                  <a:ext uri="{FF2B5EF4-FFF2-40B4-BE49-F238E27FC236}">
                    <a16:creationId xmlns="" xmlns:a16="http://schemas.microsoft.com/office/drawing/2014/main" id="{43226774-1A79-6B04-1079-24A939B542D6}"/>
                  </a:ext>
                </a:extLst>
              </p:cNvPr>
              <p:cNvCxnSpPr/>
              <p:nvPr/>
            </p:nvCxnSpPr>
            <p:spPr>
              <a:xfrm>
                <a:off x="4583832" y="3208408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1">
                <a:extLst>
                  <a:ext uri="{FF2B5EF4-FFF2-40B4-BE49-F238E27FC236}">
                    <a16:creationId xmlns="" xmlns:a16="http://schemas.microsoft.com/office/drawing/2014/main" id="{7E980682-5A55-14A7-77D6-E55CC0B0EB4E}"/>
                  </a:ext>
                </a:extLst>
              </p:cNvPr>
              <p:cNvCxnSpPr/>
              <p:nvPr/>
            </p:nvCxnSpPr>
            <p:spPr>
              <a:xfrm>
                <a:off x="4583832" y="3302896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22">
                <a:extLst>
                  <a:ext uri="{FF2B5EF4-FFF2-40B4-BE49-F238E27FC236}">
                    <a16:creationId xmlns="" xmlns:a16="http://schemas.microsoft.com/office/drawing/2014/main" id="{5ECCB866-C190-F6A4-AEC3-A7AD38E47531}"/>
                  </a:ext>
                </a:extLst>
              </p:cNvPr>
              <p:cNvCxnSpPr/>
              <p:nvPr/>
            </p:nvCxnSpPr>
            <p:spPr>
              <a:xfrm>
                <a:off x="4583832" y="339738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Rectangle: Rounded Corners 5">
            <a:extLst>
              <a:ext uri="{FF2B5EF4-FFF2-40B4-BE49-F238E27FC236}">
                <a16:creationId xmlns="" xmlns:a16="http://schemas.microsoft.com/office/drawing/2014/main" id="{03512539-5A39-46F0-B5CC-7010B58FA6B3}"/>
              </a:ext>
            </a:extLst>
          </p:cNvPr>
          <p:cNvSpPr/>
          <p:nvPr/>
        </p:nvSpPr>
        <p:spPr>
          <a:xfrm>
            <a:off x="6308724" y="1025390"/>
            <a:ext cx="2786404" cy="607519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23–31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отчетный период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104221" y="1890066"/>
            <a:ext cx="3177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Не позднее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29 </a:t>
            </a:r>
            <a:r>
              <a:rPr lang="ru-RU" sz="1600" b="1" dirty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СРОК ПОДАЧИ УВЕДОМЛЕНИЯ</a:t>
            </a:r>
          </a:p>
        </p:txBody>
      </p:sp>
      <p:grpSp>
        <p:nvGrpSpPr>
          <p:cNvPr id="38" name="Group 68">
            <a:extLst>
              <a:ext uri="{FF2B5EF4-FFF2-40B4-BE49-F238E27FC236}">
                <a16:creationId xmlns="" xmlns:a16="http://schemas.microsoft.com/office/drawing/2014/main" id="{F4A4C956-B97D-1D30-64AE-D781907B8C2B}"/>
              </a:ext>
            </a:extLst>
          </p:cNvPr>
          <p:cNvGrpSpPr/>
          <p:nvPr/>
        </p:nvGrpSpPr>
        <p:grpSpPr>
          <a:xfrm>
            <a:off x="7365934" y="1946313"/>
            <a:ext cx="886213" cy="1215036"/>
            <a:chOff x="4467484" y="2318026"/>
            <a:chExt cx="1437637" cy="1800200"/>
          </a:xfrm>
          <a:solidFill>
            <a:schemeClr val="bg1"/>
          </a:solidFill>
        </p:grpSpPr>
        <p:sp>
          <p:nvSpPr>
            <p:cNvPr id="39" name="Rectangle: Folded Corner 14">
              <a:extLst>
                <a:ext uri="{FF2B5EF4-FFF2-40B4-BE49-F238E27FC236}">
                  <a16:creationId xmlns="" xmlns:a16="http://schemas.microsoft.com/office/drawing/2014/main" id="{635BC8A5-55C2-FAE7-EECD-9CC4CAA7C015}"/>
                </a:ext>
              </a:extLst>
            </p:cNvPr>
            <p:cNvSpPr/>
            <p:nvPr/>
          </p:nvSpPr>
          <p:spPr>
            <a:xfrm>
              <a:off x="4467484" y="2318026"/>
              <a:ext cx="1437637" cy="1800200"/>
            </a:xfrm>
            <a:prstGeom prst="foldedCorner">
              <a:avLst>
                <a:gd name="adj" fmla="val 26414"/>
              </a:avLst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44000" rtlCol="0" anchor="t"/>
            <a:lstStyle/>
            <a:p>
              <a:pPr algn="ctr"/>
              <a:r>
                <a:rPr lang="ru-RU" sz="700" b="1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УВЕДОМЛЕНИЕ</a:t>
              </a:r>
            </a:p>
            <a:p>
              <a:pPr algn="ctr"/>
              <a:r>
                <a:rPr lang="ru-RU" sz="700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НДФЛ</a:t>
              </a:r>
            </a:p>
          </p:txBody>
        </p:sp>
        <p:grpSp>
          <p:nvGrpSpPr>
            <p:cNvPr id="40" name="Group 23">
              <a:extLst>
                <a:ext uri="{FF2B5EF4-FFF2-40B4-BE49-F238E27FC236}">
                  <a16:creationId xmlns="" xmlns:a16="http://schemas.microsoft.com/office/drawing/2014/main" id="{640671B0-5557-6C92-225A-C884DA4DE932}"/>
                </a:ext>
              </a:extLst>
            </p:cNvPr>
            <p:cNvGrpSpPr/>
            <p:nvPr/>
          </p:nvGrpSpPr>
          <p:grpSpPr>
            <a:xfrm>
              <a:off x="4619836" y="2904746"/>
              <a:ext cx="1080120" cy="783454"/>
              <a:chOff x="4583832" y="2924944"/>
              <a:chExt cx="1080120" cy="472440"/>
            </a:xfrm>
            <a:grpFill/>
          </p:grpSpPr>
          <p:cxnSp>
            <p:nvCxnSpPr>
              <p:cNvPr id="41" name="Straight Connector 16">
                <a:extLst>
                  <a:ext uri="{FF2B5EF4-FFF2-40B4-BE49-F238E27FC236}">
                    <a16:creationId xmlns="" xmlns:a16="http://schemas.microsoft.com/office/drawing/2014/main" id="{45E755E6-2DED-2B60-133D-DF2A04D83F3F}"/>
                  </a:ext>
                </a:extLst>
              </p:cNvPr>
              <p:cNvCxnSpPr/>
              <p:nvPr/>
            </p:nvCxnSpPr>
            <p:spPr>
              <a:xfrm>
                <a:off x="4583832" y="292494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8">
                <a:extLst>
                  <a:ext uri="{FF2B5EF4-FFF2-40B4-BE49-F238E27FC236}">
                    <a16:creationId xmlns="" xmlns:a16="http://schemas.microsoft.com/office/drawing/2014/main" id="{65F4C4EE-9D63-92F8-A4C3-E80AB6E90EF1}"/>
                  </a:ext>
                </a:extLst>
              </p:cNvPr>
              <p:cNvCxnSpPr/>
              <p:nvPr/>
            </p:nvCxnSpPr>
            <p:spPr>
              <a:xfrm>
                <a:off x="4583832" y="3019432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9">
                <a:extLst>
                  <a:ext uri="{FF2B5EF4-FFF2-40B4-BE49-F238E27FC236}">
                    <a16:creationId xmlns="" xmlns:a16="http://schemas.microsoft.com/office/drawing/2014/main" id="{1F855F8E-91EA-11A1-29FB-B34EF0594DA4}"/>
                  </a:ext>
                </a:extLst>
              </p:cNvPr>
              <p:cNvCxnSpPr/>
              <p:nvPr/>
            </p:nvCxnSpPr>
            <p:spPr>
              <a:xfrm>
                <a:off x="4583832" y="3113920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20">
                <a:extLst>
                  <a:ext uri="{FF2B5EF4-FFF2-40B4-BE49-F238E27FC236}">
                    <a16:creationId xmlns="" xmlns:a16="http://schemas.microsoft.com/office/drawing/2014/main" id="{43226774-1A79-6B04-1079-24A939B542D6}"/>
                  </a:ext>
                </a:extLst>
              </p:cNvPr>
              <p:cNvCxnSpPr/>
              <p:nvPr/>
            </p:nvCxnSpPr>
            <p:spPr>
              <a:xfrm>
                <a:off x="4583832" y="3208408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21">
                <a:extLst>
                  <a:ext uri="{FF2B5EF4-FFF2-40B4-BE49-F238E27FC236}">
                    <a16:creationId xmlns="" xmlns:a16="http://schemas.microsoft.com/office/drawing/2014/main" id="{7E980682-5A55-14A7-77D6-E55CC0B0EB4E}"/>
                  </a:ext>
                </a:extLst>
              </p:cNvPr>
              <p:cNvCxnSpPr/>
              <p:nvPr/>
            </p:nvCxnSpPr>
            <p:spPr>
              <a:xfrm>
                <a:off x="4583832" y="3302896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22">
                <a:extLst>
                  <a:ext uri="{FF2B5EF4-FFF2-40B4-BE49-F238E27FC236}">
                    <a16:creationId xmlns="" xmlns:a16="http://schemas.microsoft.com/office/drawing/2014/main" id="{5ECCB866-C190-F6A4-AEC3-A7AD38E47531}"/>
                  </a:ext>
                </a:extLst>
              </p:cNvPr>
              <p:cNvCxnSpPr/>
              <p:nvPr/>
            </p:nvCxnSpPr>
            <p:spPr>
              <a:xfrm>
                <a:off x="4583832" y="339738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68">
            <a:extLst>
              <a:ext uri="{FF2B5EF4-FFF2-40B4-BE49-F238E27FC236}">
                <a16:creationId xmlns="" xmlns:a16="http://schemas.microsoft.com/office/drawing/2014/main" id="{F4A4C956-B97D-1D30-64AE-D781907B8C2B}"/>
              </a:ext>
            </a:extLst>
          </p:cNvPr>
          <p:cNvGrpSpPr/>
          <p:nvPr/>
        </p:nvGrpSpPr>
        <p:grpSpPr>
          <a:xfrm>
            <a:off x="7349655" y="3934052"/>
            <a:ext cx="886213" cy="1215036"/>
            <a:chOff x="4467484" y="2092645"/>
            <a:chExt cx="1437637" cy="1800200"/>
          </a:xfrm>
          <a:solidFill>
            <a:schemeClr val="bg1"/>
          </a:solidFill>
        </p:grpSpPr>
        <p:sp>
          <p:nvSpPr>
            <p:cNvPr id="48" name="Rectangle: Folded Corner 14">
              <a:extLst>
                <a:ext uri="{FF2B5EF4-FFF2-40B4-BE49-F238E27FC236}">
                  <a16:creationId xmlns="" xmlns:a16="http://schemas.microsoft.com/office/drawing/2014/main" id="{635BC8A5-55C2-FAE7-EECD-9CC4CAA7C015}"/>
                </a:ext>
              </a:extLst>
            </p:cNvPr>
            <p:cNvSpPr/>
            <p:nvPr/>
          </p:nvSpPr>
          <p:spPr>
            <a:xfrm>
              <a:off x="4467484" y="2092645"/>
              <a:ext cx="1437637" cy="1800200"/>
            </a:xfrm>
            <a:prstGeom prst="foldedCorner">
              <a:avLst>
                <a:gd name="adj" fmla="val 26414"/>
              </a:avLst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44000" rtlCol="0" anchor="t"/>
            <a:lstStyle/>
            <a:p>
              <a:pPr algn="ctr"/>
              <a:r>
                <a:rPr lang="ru-RU" sz="700" b="1" dirty="0" smtClean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УПЛАТА</a:t>
              </a:r>
              <a:endParaRPr lang="ru-RU" sz="7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endParaRPr>
            </a:p>
            <a:p>
              <a:pPr algn="ctr"/>
              <a:r>
                <a:rPr lang="ru-RU" sz="700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НДФЛ</a:t>
              </a:r>
            </a:p>
          </p:txBody>
        </p:sp>
        <p:grpSp>
          <p:nvGrpSpPr>
            <p:cNvPr id="49" name="Group 23">
              <a:extLst>
                <a:ext uri="{FF2B5EF4-FFF2-40B4-BE49-F238E27FC236}">
                  <a16:creationId xmlns="" xmlns:a16="http://schemas.microsoft.com/office/drawing/2014/main" id="{640671B0-5557-6C92-225A-C884DA4DE932}"/>
                </a:ext>
              </a:extLst>
            </p:cNvPr>
            <p:cNvGrpSpPr/>
            <p:nvPr/>
          </p:nvGrpSpPr>
          <p:grpSpPr>
            <a:xfrm>
              <a:off x="4619836" y="2904746"/>
              <a:ext cx="1080120" cy="783454"/>
              <a:chOff x="4583832" y="2924944"/>
              <a:chExt cx="1080120" cy="472440"/>
            </a:xfrm>
            <a:grpFill/>
          </p:grpSpPr>
          <p:cxnSp>
            <p:nvCxnSpPr>
              <p:cNvPr id="50" name="Straight Connector 16">
                <a:extLst>
                  <a:ext uri="{FF2B5EF4-FFF2-40B4-BE49-F238E27FC236}">
                    <a16:creationId xmlns="" xmlns:a16="http://schemas.microsoft.com/office/drawing/2014/main" id="{45E755E6-2DED-2B60-133D-DF2A04D83F3F}"/>
                  </a:ext>
                </a:extLst>
              </p:cNvPr>
              <p:cNvCxnSpPr/>
              <p:nvPr/>
            </p:nvCxnSpPr>
            <p:spPr>
              <a:xfrm>
                <a:off x="4583832" y="292494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18">
                <a:extLst>
                  <a:ext uri="{FF2B5EF4-FFF2-40B4-BE49-F238E27FC236}">
                    <a16:creationId xmlns="" xmlns:a16="http://schemas.microsoft.com/office/drawing/2014/main" id="{65F4C4EE-9D63-92F8-A4C3-E80AB6E90EF1}"/>
                  </a:ext>
                </a:extLst>
              </p:cNvPr>
              <p:cNvCxnSpPr/>
              <p:nvPr/>
            </p:nvCxnSpPr>
            <p:spPr>
              <a:xfrm>
                <a:off x="4583832" y="3019432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19">
                <a:extLst>
                  <a:ext uri="{FF2B5EF4-FFF2-40B4-BE49-F238E27FC236}">
                    <a16:creationId xmlns="" xmlns:a16="http://schemas.microsoft.com/office/drawing/2014/main" id="{1F855F8E-91EA-11A1-29FB-B34EF0594DA4}"/>
                  </a:ext>
                </a:extLst>
              </p:cNvPr>
              <p:cNvCxnSpPr/>
              <p:nvPr/>
            </p:nvCxnSpPr>
            <p:spPr>
              <a:xfrm>
                <a:off x="4583832" y="3113920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20">
                <a:extLst>
                  <a:ext uri="{FF2B5EF4-FFF2-40B4-BE49-F238E27FC236}">
                    <a16:creationId xmlns="" xmlns:a16="http://schemas.microsoft.com/office/drawing/2014/main" id="{43226774-1A79-6B04-1079-24A939B542D6}"/>
                  </a:ext>
                </a:extLst>
              </p:cNvPr>
              <p:cNvCxnSpPr/>
              <p:nvPr/>
            </p:nvCxnSpPr>
            <p:spPr>
              <a:xfrm>
                <a:off x="4583832" y="3208408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21">
                <a:extLst>
                  <a:ext uri="{FF2B5EF4-FFF2-40B4-BE49-F238E27FC236}">
                    <a16:creationId xmlns="" xmlns:a16="http://schemas.microsoft.com/office/drawing/2014/main" id="{7E980682-5A55-14A7-77D6-E55CC0B0EB4E}"/>
                  </a:ext>
                </a:extLst>
              </p:cNvPr>
              <p:cNvCxnSpPr/>
              <p:nvPr/>
            </p:nvCxnSpPr>
            <p:spPr>
              <a:xfrm>
                <a:off x="4583832" y="3302896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22">
                <a:extLst>
                  <a:ext uri="{FF2B5EF4-FFF2-40B4-BE49-F238E27FC236}">
                    <a16:creationId xmlns="" xmlns:a16="http://schemas.microsoft.com/office/drawing/2014/main" id="{5ECCB866-C190-F6A4-AEC3-A7AD38E47531}"/>
                  </a:ext>
                </a:extLst>
              </p:cNvPr>
              <p:cNvCxnSpPr/>
              <p:nvPr/>
            </p:nvCxnSpPr>
            <p:spPr>
              <a:xfrm>
                <a:off x="4583832" y="339738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52009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170184</TotalTime>
  <Words>531</Words>
  <Application>Microsoft Office PowerPoint</Application>
  <PresentationFormat>Широкоэкранный</PresentationFormat>
  <Paragraphs>103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Arial</vt:lpstr>
      <vt:lpstr>Golos Text</vt:lpstr>
      <vt:lpstr>Times New Roman</vt:lpstr>
      <vt:lpstr>Rubik Light</vt:lpstr>
      <vt:lpstr>Calibri Light</vt:lpstr>
      <vt:lpstr>Open Sans</vt:lpstr>
      <vt:lpstr>Roboto Condensed</vt:lpstr>
      <vt:lpstr>Open Sans Light</vt:lpstr>
      <vt:lpstr>Calibri</vt:lpstr>
      <vt:lpstr>Wingdings</vt:lpstr>
      <vt:lpstr>Roboto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Internet</cp:lastModifiedBy>
  <cp:revision>2216</cp:revision>
  <cp:lastPrinted>2022-05-18T08:05:17Z</cp:lastPrinted>
  <dcterms:created xsi:type="dcterms:W3CDTF">2014-10-08T23:03:32Z</dcterms:created>
  <dcterms:modified xsi:type="dcterms:W3CDTF">2023-11-24T09:02:08Z</dcterms:modified>
</cp:coreProperties>
</file>